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gkLQ+nmYl7eK2SxjLeOkCcfw2PF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3"/>
  </p:normalViewPr>
  <p:slideViewPr>
    <p:cSldViewPr snapToGrid="0">
      <p:cViewPr>
        <p:scale>
          <a:sx n="20" d="100"/>
          <a:sy n="20" d="100"/>
        </p:scale>
        <p:origin x="2152"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1502389" y="278131"/>
            <a:ext cx="20886422" cy="37856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2193251" y="10968991"/>
            <a:ext cx="27896822" cy="94640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2990851" y="1779271"/>
            <a:ext cx="27896822" cy="278434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3291840" y="5387342"/>
            <a:ext cx="37307520"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8800"/>
              <a:buFont typeface="Calibri"/>
              <a:buNone/>
              <a:defRPr sz="2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5486400" y="17289782"/>
            <a:ext cx="32918400"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a:endParaRPr/>
          </a:p>
        </p:txBody>
      </p:sp>
      <p:sp>
        <p:nvSpPr>
          <p:cNvPr id="18" name="Google Shape;18;p4"/>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2994662" y="8206749"/>
            <a:ext cx="37856160"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8800"/>
              <a:buFont typeface="Calibri"/>
              <a:buNone/>
              <a:defRPr sz="2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2994662" y="22029429"/>
            <a:ext cx="37856160"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11520"/>
              <a:buNone/>
              <a:defRPr sz="11520">
                <a:solidFill>
                  <a:schemeClr val="dk1"/>
                </a:solidFill>
              </a:defRPr>
            </a:lvl1pPr>
            <a:lvl2pPr marL="914400" lvl="1" indent="-228600" algn="l">
              <a:lnSpc>
                <a:spcPct val="90000"/>
              </a:lnSpc>
              <a:spcBef>
                <a:spcPts val="2400"/>
              </a:spcBef>
              <a:spcAft>
                <a:spcPts val="0"/>
              </a:spcAft>
              <a:buClr>
                <a:srgbClr val="888888"/>
              </a:buClr>
              <a:buSzPts val="9600"/>
              <a:buNone/>
              <a:defRPr sz="9600">
                <a:solidFill>
                  <a:srgbClr val="888888"/>
                </a:solidFill>
              </a:defRPr>
            </a:lvl2pPr>
            <a:lvl3pPr marL="1371600" lvl="2" indent="-228600" algn="l">
              <a:lnSpc>
                <a:spcPct val="90000"/>
              </a:lnSpc>
              <a:spcBef>
                <a:spcPts val="2400"/>
              </a:spcBef>
              <a:spcAft>
                <a:spcPts val="0"/>
              </a:spcAft>
              <a:buClr>
                <a:srgbClr val="888888"/>
              </a:buClr>
              <a:buSzPts val="8640"/>
              <a:buNone/>
              <a:defRPr sz="8640">
                <a:solidFill>
                  <a:srgbClr val="888888"/>
                </a:solidFill>
              </a:defRPr>
            </a:lvl3pPr>
            <a:lvl4pPr marL="1828800" lvl="3" indent="-228600" algn="l">
              <a:lnSpc>
                <a:spcPct val="90000"/>
              </a:lnSpc>
              <a:spcBef>
                <a:spcPts val="2400"/>
              </a:spcBef>
              <a:spcAft>
                <a:spcPts val="0"/>
              </a:spcAft>
              <a:buClr>
                <a:srgbClr val="888888"/>
              </a:buClr>
              <a:buSzPts val="7680"/>
              <a:buNone/>
              <a:defRPr sz="7680">
                <a:solidFill>
                  <a:srgbClr val="888888"/>
                </a:solidFill>
              </a:defRPr>
            </a:lvl4pPr>
            <a:lvl5pPr marL="2286000" lvl="4" indent="-228600" algn="l">
              <a:lnSpc>
                <a:spcPct val="90000"/>
              </a:lnSpc>
              <a:spcBef>
                <a:spcPts val="2400"/>
              </a:spcBef>
              <a:spcAft>
                <a:spcPts val="0"/>
              </a:spcAft>
              <a:buClr>
                <a:srgbClr val="888888"/>
              </a:buClr>
              <a:buSzPts val="7680"/>
              <a:buNone/>
              <a:defRPr sz="7680">
                <a:solidFill>
                  <a:srgbClr val="888888"/>
                </a:solidFill>
              </a:defRPr>
            </a:lvl5pPr>
            <a:lvl6pPr marL="2743200" lvl="5" indent="-228600" algn="l">
              <a:lnSpc>
                <a:spcPct val="90000"/>
              </a:lnSpc>
              <a:spcBef>
                <a:spcPts val="2400"/>
              </a:spcBef>
              <a:spcAft>
                <a:spcPts val="0"/>
              </a:spcAft>
              <a:buClr>
                <a:srgbClr val="888888"/>
              </a:buClr>
              <a:buSzPts val="7680"/>
              <a:buNone/>
              <a:defRPr sz="7680">
                <a:solidFill>
                  <a:srgbClr val="888888"/>
                </a:solidFill>
              </a:defRPr>
            </a:lvl6pPr>
            <a:lvl7pPr marL="3200400" lvl="6" indent="-228600" algn="l">
              <a:lnSpc>
                <a:spcPct val="90000"/>
              </a:lnSpc>
              <a:spcBef>
                <a:spcPts val="2400"/>
              </a:spcBef>
              <a:spcAft>
                <a:spcPts val="0"/>
              </a:spcAft>
              <a:buClr>
                <a:srgbClr val="888888"/>
              </a:buClr>
              <a:buSzPts val="7680"/>
              <a:buNone/>
              <a:defRPr sz="7680">
                <a:solidFill>
                  <a:srgbClr val="888888"/>
                </a:solidFill>
              </a:defRPr>
            </a:lvl7pPr>
            <a:lvl8pPr marL="3657600" lvl="7" indent="-228600" algn="l">
              <a:lnSpc>
                <a:spcPct val="90000"/>
              </a:lnSpc>
              <a:spcBef>
                <a:spcPts val="2400"/>
              </a:spcBef>
              <a:spcAft>
                <a:spcPts val="0"/>
              </a:spcAft>
              <a:buClr>
                <a:srgbClr val="888888"/>
              </a:buClr>
              <a:buSzPts val="7680"/>
              <a:buNone/>
              <a:defRPr sz="7680">
                <a:solidFill>
                  <a:srgbClr val="888888"/>
                </a:solidFill>
              </a:defRPr>
            </a:lvl8pPr>
            <a:lvl9pPr marL="4114800" lvl="8" indent="-228600" algn="l">
              <a:lnSpc>
                <a:spcPct val="90000"/>
              </a:lnSpc>
              <a:spcBef>
                <a:spcPts val="2400"/>
              </a:spcBef>
              <a:spcAft>
                <a:spcPts val="0"/>
              </a:spcAft>
              <a:buClr>
                <a:srgbClr val="888888"/>
              </a:buClr>
              <a:buSzPts val="7680"/>
              <a:buNone/>
              <a:defRPr sz="7680">
                <a:solidFill>
                  <a:srgbClr val="888888"/>
                </a:solidFill>
              </a:defRPr>
            </a:lvl9pPr>
          </a:lstStyle>
          <a:p>
            <a:endParaRPr/>
          </a:p>
        </p:txBody>
      </p:sp>
      <p:sp>
        <p:nvSpPr>
          <p:cNvPr id="30" name="Google Shape;30;p6"/>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30175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22219920" y="8763000"/>
            <a:ext cx="1865376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3023237"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3023242" y="8069582"/>
            <a:ext cx="18568032"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3" name="Google Shape;43;p8"/>
          <p:cNvSpPr txBox="1">
            <a:spLocks noGrp="1"/>
          </p:cNvSpPr>
          <p:nvPr>
            <p:ph type="body" idx="2"/>
          </p:nvPr>
        </p:nvSpPr>
        <p:spPr>
          <a:xfrm>
            <a:off x="3023242" y="12024360"/>
            <a:ext cx="18568032"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22219922" y="8069582"/>
            <a:ext cx="18659477"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5" name="Google Shape;45;p8"/>
          <p:cNvSpPr txBox="1">
            <a:spLocks noGrp="1"/>
          </p:cNvSpPr>
          <p:nvPr>
            <p:ph type="body" idx="4"/>
          </p:nvPr>
        </p:nvSpPr>
        <p:spPr>
          <a:xfrm>
            <a:off x="22219922" y="12024360"/>
            <a:ext cx="18659477" cy="176860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8659477" y="4739647"/>
            <a:ext cx="22219920" cy="23393400"/>
          </a:xfrm>
          <a:prstGeom prst="rect">
            <a:avLst/>
          </a:prstGeom>
          <a:noFill/>
          <a:ln>
            <a:noFill/>
          </a:ln>
        </p:spPr>
        <p:txBody>
          <a:bodyPr spcFirstLastPara="1" wrap="square" lIns="91425" tIns="45700" rIns="91425" bIns="45700" anchor="t" anchorCtr="0">
            <a:normAutofit/>
          </a:bodyPr>
          <a:lstStyle>
            <a:lvl1pPr marL="457200" lvl="0" indent="-1203960" algn="l">
              <a:lnSpc>
                <a:spcPct val="90000"/>
              </a:lnSpc>
              <a:spcBef>
                <a:spcPts val="4800"/>
              </a:spcBef>
              <a:spcAft>
                <a:spcPts val="0"/>
              </a:spcAft>
              <a:buClr>
                <a:schemeClr val="dk1"/>
              </a:buClr>
              <a:buSzPts val="15360"/>
              <a:buChar char="•"/>
              <a:defRPr sz="15360"/>
            </a:lvl1pPr>
            <a:lvl2pPr marL="914400" lvl="1" indent="-1082040" algn="l">
              <a:lnSpc>
                <a:spcPct val="90000"/>
              </a:lnSpc>
              <a:spcBef>
                <a:spcPts val="2400"/>
              </a:spcBef>
              <a:spcAft>
                <a:spcPts val="0"/>
              </a:spcAft>
              <a:buClr>
                <a:schemeClr val="dk1"/>
              </a:buClr>
              <a:buSzPts val="13440"/>
              <a:buChar char="•"/>
              <a:defRPr sz="13439"/>
            </a:lvl2pPr>
            <a:lvl3pPr marL="1371600" lvl="2" indent="-960120" algn="l">
              <a:lnSpc>
                <a:spcPct val="90000"/>
              </a:lnSpc>
              <a:spcBef>
                <a:spcPts val="2400"/>
              </a:spcBef>
              <a:spcAft>
                <a:spcPts val="0"/>
              </a:spcAft>
              <a:buClr>
                <a:schemeClr val="dk1"/>
              </a:buClr>
              <a:buSzPts val="11520"/>
              <a:buChar char="•"/>
              <a:defRPr sz="11520"/>
            </a:lvl3pPr>
            <a:lvl4pPr marL="1828800" lvl="3" indent="-838200" algn="l">
              <a:lnSpc>
                <a:spcPct val="90000"/>
              </a:lnSpc>
              <a:spcBef>
                <a:spcPts val="2400"/>
              </a:spcBef>
              <a:spcAft>
                <a:spcPts val="0"/>
              </a:spcAft>
              <a:buClr>
                <a:schemeClr val="dk1"/>
              </a:buClr>
              <a:buSzPts val="9600"/>
              <a:buChar char="•"/>
              <a:defRPr sz="9600"/>
            </a:lvl4pPr>
            <a:lvl5pPr marL="2286000" lvl="4" indent="-838200" algn="l">
              <a:lnSpc>
                <a:spcPct val="90000"/>
              </a:lnSpc>
              <a:spcBef>
                <a:spcPts val="2400"/>
              </a:spcBef>
              <a:spcAft>
                <a:spcPts val="0"/>
              </a:spcAft>
              <a:buClr>
                <a:schemeClr val="dk1"/>
              </a:buClr>
              <a:buSzPts val="9600"/>
              <a:buChar char="•"/>
              <a:defRPr sz="9600"/>
            </a:lvl5pPr>
            <a:lvl6pPr marL="2743200" lvl="5" indent="-838200" algn="l">
              <a:lnSpc>
                <a:spcPct val="90000"/>
              </a:lnSpc>
              <a:spcBef>
                <a:spcPts val="2400"/>
              </a:spcBef>
              <a:spcAft>
                <a:spcPts val="0"/>
              </a:spcAft>
              <a:buClr>
                <a:schemeClr val="dk1"/>
              </a:buClr>
              <a:buSzPts val="9600"/>
              <a:buChar char="•"/>
              <a:defRPr sz="9600"/>
            </a:lvl6pPr>
            <a:lvl7pPr marL="3200400" lvl="6" indent="-838200" algn="l">
              <a:lnSpc>
                <a:spcPct val="90000"/>
              </a:lnSpc>
              <a:spcBef>
                <a:spcPts val="2400"/>
              </a:spcBef>
              <a:spcAft>
                <a:spcPts val="0"/>
              </a:spcAft>
              <a:buClr>
                <a:schemeClr val="dk1"/>
              </a:buClr>
              <a:buSzPts val="9600"/>
              <a:buChar char="•"/>
              <a:defRPr sz="9600"/>
            </a:lvl7pPr>
            <a:lvl8pPr marL="3657600" lvl="7" indent="-838200" algn="l">
              <a:lnSpc>
                <a:spcPct val="90000"/>
              </a:lnSpc>
              <a:spcBef>
                <a:spcPts val="2400"/>
              </a:spcBef>
              <a:spcAft>
                <a:spcPts val="0"/>
              </a:spcAft>
              <a:buClr>
                <a:schemeClr val="dk1"/>
              </a:buClr>
              <a:buSzPts val="9600"/>
              <a:buChar char="•"/>
              <a:defRPr sz="9600"/>
            </a:lvl8pPr>
            <a:lvl9pPr marL="4114800" lvl="8" indent="-838200" algn="l">
              <a:lnSpc>
                <a:spcPct val="90000"/>
              </a:lnSpc>
              <a:spcBef>
                <a:spcPts val="2400"/>
              </a:spcBef>
              <a:spcAft>
                <a:spcPts val="0"/>
              </a:spcAft>
              <a:buClr>
                <a:schemeClr val="dk1"/>
              </a:buClr>
              <a:buSzPts val="9600"/>
              <a:buChar char="•"/>
              <a:defRPr sz="9600"/>
            </a:lvl9pPr>
          </a:lstStyle>
          <a:p>
            <a:endParaRPr/>
          </a:p>
        </p:txBody>
      </p:sp>
      <p:sp>
        <p:nvSpPr>
          <p:cNvPr id="57" name="Google Shape;57;p10"/>
          <p:cNvSpPr txBox="1">
            <a:spLocks noGrp="1"/>
          </p:cNvSpPr>
          <p:nvPr>
            <p:ph type="body" idx="2"/>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58" name="Google Shape;58;p10"/>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8659477" y="4739647"/>
            <a:ext cx="22219920" cy="23393400"/>
          </a:xfrm>
          <a:prstGeom prst="rect">
            <a:avLst/>
          </a:prstGeom>
          <a:noFill/>
          <a:ln>
            <a:noFill/>
          </a:ln>
        </p:spPr>
      </p:sp>
      <p:sp>
        <p:nvSpPr>
          <p:cNvPr id="64" name="Google Shape;64;p11"/>
          <p:cNvSpPr txBox="1">
            <a:spLocks noGrp="1"/>
          </p:cNvSpPr>
          <p:nvPr>
            <p:ph type="body" idx="1"/>
          </p:nvPr>
        </p:nvSpPr>
        <p:spPr>
          <a:xfrm>
            <a:off x="3023237" y="9875520"/>
            <a:ext cx="14156054"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65" name="Google Shape;65;p11"/>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017520" y="1752607"/>
            <a:ext cx="37856160"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1120"/>
              <a:buFont typeface="Calibri"/>
              <a:buNone/>
              <a:defRPr sz="211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017520" y="8763000"/>
            <a:ext cx="37856160" cy="20886422"/>
          </a:xfrm>
          <a:prstGeom prst="rect">
            <a:avLst/>
          </a:prstGeom>
          <a:noFill/>
          <a:ln>
            <a:noFill/>
          </a:ln>
        </p:spPr>
        <p:txBody>
          <a:bodyPr spcFirstLastPara="1" wrap="square" lIns="91425" tIns="45700" rIns="91425" bIns="45700" anchor="t" anchorCtr="0">
            <a:normAutofit/>
          </a:bodyPr>
          <a:lstStyle>
            <a:lvl1pPr marL="457200" marR="0" lvl="0" indent="-1082040" algn="l" rtl="0">
              <a:lnSpc>
                <a:spcPct val="90000"/>
              </a:lnSpc>
              <a:spcBef>
                <a:spcPts val="4800"/>
              </a:spcBef>
              <a:spcAft>
                <a:spcPts val="0"/>
              </a:spcAft>
              <a:buClr>
                <a:schemeClr val="dk1"/>
              </a:buClr>
              <a:buSzPts val="13440"/>
              <a:buFont typeface="Arial"/>
              <a:buChar char="•"/>
              <a:defRPr sz="13439" b="0" i="0" u="none" strike="noStrike" cap="none">
                <a:solidFill>
                  <a:schemeClr val="dk1"/>
                </a:solidFill>
                <a:latin typeface="Calibri"/>
                <a:ea typeface="Calibri"/>
                <a:cs typeface="Calibri"/>
                <a:sym typeface="Calibri"/>
              </a:defRPr>
            </a:lvl1pPr>
            <a:lvl2pPr marL="914400" marR="0" lvl="1" indent="-960120" algn="l" rtl="0">
              <a:lnSpc>
                <a:spcPct val="90000"/>
              </a:lnSpc>
              <a:spcBef>
                <a:spcPts val="2400"/>
              </a:spcBef>
              <a:spcAft>
                <a:spcPts val="0"/>
              </a:spcAft>
              <a:buClr>
                <a:schemeClr val="dk1"/>
              </a:buClr>
              <a:buSzPts val="11520"/>
              <a:buFont typeface="Arial"/>
              <a:buChar char="•"/>
              <a:defRPr sz="11520" b="0" i="0" u="none" strike="noStrike" cap="none">
                <a:solidFill>
                  <a:schemeClr val="dk1"/>
                </a:solidFill>
                <a:latin typeface="Calibri"/>
                <a:ea typeface="Calibri"/>
                <a:cs typeface="Calibri"/>
                <a:sym typeface="Calibri"/>
              </a:defRPr>
            </a:lvl2pPr>
            <a:lvl3pPr marL="1371600" marR="0" lvl="2" indent="-838200" algn="l" rtl="0">
              <a:lnSpc>
                <a:spcPct val="90000"/>
              </a:lnSpc>
              <a:spcBef>
                <a:spcPts val="24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3pPr>
            <a:lvl4pPr marL="1828800" marR="0" lvl="3"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4pPr>
            <a:lvl5pPr marL="2286000" marR="0" lvl="4"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017520" y="30510487"/>
            <a:ext cx="9875520" cy="17526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57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4538960" y="30510487"/>
            <a:ext cx="14813280" cy="17526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57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0998160" y="30510487"/>
            <a:ext cx="9875520" cy="1752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4D4D1"/>
        </a:solidFill>
        <a:effectLst/>
      </p:bgPr>
    </p:bg>
    <p:spTree>
      <p:nvGrpSpPr>
        <p:cNvPr id="1" name="Shape 83"/>
        <p:cNvGrpSpPr/>
        <p:nvPr/>
      </p:nvGrpSpPr>
      <p:grpSpPr>
        <a:xfrm>
          <a:off x="0" y="0"/>
          <a:ext cx="0" cy="0"/>
          <a:chOff x="0" y="0"/>
          <a:chExt cx="0" cy="0"/>
        </a:xfrm>
      </p:grpSpPr>
      <p:sp>
        <p:nvSpPr>
          <p:cNvPr id="84" name="Google Shape;84;p1"/>
          <p:cNvSpPr/>
          <p:nvPr/>
        </p:nvSpPr>
        <p:spPr>
          <a:xfrm>
            <a:off x="30752356" y="7"/>
            <a:ext cx="13258800" cy="32918400"/>
          </a:xfrm>
          <a:prstGeom prst="rect">
            <a:avLst/>
          </a:prstGeom>
          <a:solidFill>
            <a:schemeClr val="lt1"/>
          </a:solid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0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000" b="1" dirty="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None/>
            </a:pPr>
            <a:endParaRPr sz="2400" dirty="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There are three factors that underlie the Climate Friendly Purchasing Choices Domain from the CCAI (see Table 1).</a:t>
            </a:r>
            <a:endParaRPr sz="3000" dirty="0">
              <a:solidFill>
                <a:schemeClr val="dk1"/>
              </a:solidFill>
              <a:latin typeface="Times New Roman"/>
              <a:ea typeface="Times New Roman"/>
              <a:cs typeface="Times New Roman"/>
              <a:sym typeface="Times New Roman"/>
            </a:endParaRPr>
          </a:p>
          <a:p>
            <a:pPr marL="914400" lvl="1"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We labeled these factors as Purchasing Eco-Friendly Products, Indirectly Reducing Purchasing Impacts, and Utilizing Secondhand Items</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 maximum absolute correlations between the factors was .59 and the average absolute correlation was .57. </a:t>
            </a:r>
            <a:endParaRPr sz="30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24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One limitation of our study was the lack of generalizability to other populations.</a:t>
            </a:r>
            <a:endParaRPr sz="3000" dirty="0">
              <a:solidFill>
                <a:schemeClr val="dk1"/>
              </a:solidFill>
              <a:latin typeface="Times New Roman"/>
              <a:ea typeface="Times New Roman"/>
              <a:cs typeface="Times New Roman"/>
              <a:sym typeface="Times New Roman"/>
            </a:endParaRPr>
          </a:p>
          <a:p>
            <a:pPr marL="914400" lvl="1"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Most (384 of 461) participants identified as Caucasian/White.</a:t>
            </a:r>
            <a:endParaRPr sz="3000" dirty="0">
              <a:solidFill>
                <a:schemeClr val="dk1"/>
              </a:solidFill>
              <a:latin typeface="Times New Roman"/>
              <a:ea typeface="Times New Roman"/>
              <a:cs typeface="Times New Roman"/>
              <a:sym typeface="Times New Roman"/>
            </a:endParaRPr>
          </a:p>
          <a:p>
            <a:pPr marL="914400" lvl="1"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All participants were from the United States.</a:t>
            </a:r>
            <a:endParaRPr sz="3000" dirty="0">
              <a:solidFill>
                <a:schemeClr val="dk1"/>
              </a:solidFill>
              <a:latin typeface="Times New Roman"/>
              <a:ea typeface="Times New Roman"/>
              <a:cs typeface="Times New Roman"/>
              <a:sym typeface="Times New Roman"/>
            </a:endParaRPr>
          </a:p>
          <a:p>
            <a:pPr marL="914400" lvl="1"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 results may be less representative of other groups as different ethnicities and cultures have different views on climate-friendly purchasing choices.</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 three factors had moderate to high intercorrelations, demonstrating that these three areas are highly related.</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Attempts to reduce climate change by altering purchasing habits could target any one of these three areas.  </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Future research could explore which factors best predict these three types of climate-friendly purchasing choices.</a:t>
            </a:r>
            <a:endParaRPr sz="3000"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8800" b="1"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ts val="8800"/>
              <a:buFont typeface="Arial"/>
              <a:buNone/>
            </a:pPr>
            <a:endParaRPr sz="8800" b="1"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p:txBody>
      </p:sp>
      <p:sp>
        <p:nvSpPr>
          <p:cNvPr id="85" name="Google Shape;85;p1"/>
          <p:cNvSpPr txBox="1"/>
          <p:nvPr/>
        </p:nvSpPr>
        <p:spPr>
          <a:xfrm>
            <a:off x="-67425" y="9"/>
            <a:ext cx="13258800" cy="32918400"/>
          </a:xfrm>
          <a:prstGeom prst="rect">
            <a:avLst/>
          </a:prstGeom>
          <a:solidFill>
            <a:schemeClr val="lt1"/>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2400"/>
              <a:buFont typeface="Arial"/>
              <a:buNone/>
            </a:pPr>
            <a:r>
              <a:rPr lang="en-US" sz="4500" b="1" dirty="0">
                <a:solidFill>
                  <a:schemeClr val="dk1"/>
                </a:solidFill>
                <a:latin typeface="Times New Roman"/>
                <a:ea typeface="Times New Roman"/>
                <a:cs typeface="Times New Roman"/>
                <a:sym typeface="Times New Roman"/>
              </a:rPr>
              <a:t>An Exploratory Factor Analysis of Climate Friendly Purchasing Choices</a:t>
            </a:r>
            <a:endParaRPr sz="3000" dirty="0">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r>
              <a:rPr lang="en-US" sz="3000" i="0" u="none" strike="noStrike" cap="none" dirty="0">
                <a:solidFill>
                  <a:schemeClr val="dk1"/>
                </a:solidFill>
                <a:latin typeface="Times New Roman"/>
                <a:ea typeface="Times New Roman"/>
                <a:cs typeface="Times New Roman"/>
                <a:sym typeface="Times New Roman"/>
              </a:rPr>
              <a:t>Susan E. </a:t>
            </a:r>
            <a:r>
              <a:rPr lang="en-US" sz="3000" dirty="0">
                <a:solidFill>
                  <a:schemeClr val="dk1"/>
                </a:solidFill>
                <a:latin typeface="Times New Roman"/>
                <a:ea typeface="Times New Roman"/>
                <a:cs typeface="Times New Roman"/>
                <a:sym typeface="Times New Roman"/>
              </a:rPr>
              <a:t>Gutierrez, Fred Vincent Y. Margallo, </a:t>
            </a:r>
            <a:r>
              <a:rPr lang="en-US" sz="3000" dirty="0" err="1">
                <a:solidFill>
                  <a:schemeClr val="dk1"/>
                </a:solidFill>
                <a:latin typeface="Times New Roman"/>
                <a:ea typeface="Times New Roman"/>
                <a:cs typeface="Times New Roman"/>
                <a:sym typeface="Times New Roman"/>
              </a:rPr>
              <a:t>Zihan</a:t>
            </a:r>
            <a:r>
              <a:rPr lang="en-US" sz="3000" dirty="0">
                <a:solidFill>
                  <a:schemeClr val="dk1"/>
                </a:solidFill>
                <a:latin typeface="Times New Roman"/>
                <a:ea typeface="Times New Roman"/>
                <a:cs typeface="Times New Roman"/>
                <a:sym typeface="Times New Roman"/>
              </a:rPr>
              <a:t> Gong</a:t>
            </a:r>
            <a:r>
              <a:rPr lang="en-US" sz="3000" i="0" u="none" strike="noStrike" cap="none" dirty="0">
                <a:solidFill>
                  <a:schemeClr val="dk1"/>
                </a:solidFill>
                <a:latin typeface="Times New Roman"/>
                <a:ea typeface="Times New Roman"/>
                <a:cs typeface="Times New Roman"/>
                <a:sym typeface="Times New Roman"/>
              </a:rPr>
              <a:t>, </a:t>
            </a:r>
            <a:r>
              <a:rPr lang="en-US" sz="3000" dirty="0" err="1">
                <a:solidFill>
                  <a:schemeClr val="dk1"/>
                </a:solidFill>
                <a:latin typeface="Times New Roman"/>
                <a:ea typeface="Times New Roman"/>
                <a:cs typeface="Times New Roman"/>
                <a:sym typeface="Times New Roman"/>
              </a:rPr>
              <a:t>Yuhan</a:t>
            </a:r>
            <a:r>
              <a:rPr lang="en-US" sz="3000" dirty="0">
                <a:solidFill>
                  <a:schemeClr val="dk1"/>
                </a:solidFill>
                <a:latin typeface="Times New Roman"/>
                <a:ea typeface="Times New Roman"/>
                <a:cs typeface="Times New Roman"/>
                <a:sym typeface="Times New Roman"/>
              </a:rPr>
              <a:t> Bi</a:t>
            </a:r>
            <a:r>
              <a:rPr lang="en-US" sz="3000" i="0" u="none" strike="noStrike" cap="none" dirty="0">
                <a:solidFill>
                  <a:schemeClr val="dk1"/>
                </a:solidFill>
                <a:latin typeface="Times New Roman"/>
                <a:ea typeface="Times New Roman"/>
                <a:cs typeface="Times New Roman"/>
                <a:sym typeface="Times New Roman"/>
              </a:rPr>
              <a:t>, &amp; Kimberly A. Barchard</a:t>
            </a:r>
            <a:endParaRPr sz="300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r>
              <a:rPr lang="en-US" sz="3000" b="0" i="0" u="none" strike="noStrike" cap="none" dirty="0">
                <a:solidFill>
                  <a:schemeClr val="dk1"/>
                </a:solidFill>
                <a:latin typeface="Times New Roman"/>
                <a:ea typeface="Times New Roman"/>
                <a:cs typeface="Times New Roman"/>
                <a:sym typeface="Times New Roman"/>
              </a:rPr>
              <a:t>University of Nevada, Las Vegas</a:t>
            </a:r>
            <a:endParaRPr sz="3000" b="0" i="0" u="none" strike="noStrike" cap="none" dirty="0">
              <a:solidFill>
                <a:schemeClr val="dk1"/>
              </a:solidFill>
              <a:latin typeface="Times New Roman"/>
              <a:ea typeface="Times New Roman"/>
              <a:cs typeface="Times New Roman"/>
              <a:sym typeface="Times New Roman"/>
            </a:endParaRPr>
          </a:p>
          <a:p>
            <a:pPr marL="571500" marR="0" lvl="0" indent="-419100" algn="l" rtl="0">
              <a:lnSpc>
                <a:spcPct val="100000"/>
              </a:lnSpc>
              <a:spcBef>
                <a:spcPts val="0"/>
              </a:spcBef>
              <a:spcAft>
                <a:spcPts val="0"/>
              </a:spcAft>
              <a:buClr>
                <a:schemeClr val="dk1"/>
              </a:buClr>
              <a:buSzPts val="2400"/>
              <a:buFont typeface="Arial"/>
              <a:buNone/>
            </a:pPr>
            <a:endParaRPr sz="2400" b="0" i="0" u="none" strike="noStrike" cap="none"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24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2400" dirty="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Climate change is the long-term shifts in temperature and weather patterns across the Earth, which can cause significant damage to the planet and its inhabitants. </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People’s increased awareness of the issues surrounding climate change have made many willing to adopt climate friendly purchasing choices. </a:t>
            </a:r>
            <a:r>
              <a:rPr lang="en-US" sz="3000" dirty="0" err="1">
                <a:solidFill>
                  <a:schemeClr val="dk1"/>
                </a:solidFill>
                <a:latin typeface="Times New Roman"/>
                <a:ea typeface="Times New Roman"/>
                <a:cs typeface="Times New Roman"/>
                <a:sym typeface="Times New Roman"/>
              </a:rPr>
              <a:t>Nekmahmud</a:t>
            </a:r>
            <a:r>
              <a:rPr lang="en-US" sz="3000" dirty="0">
                <a:solidFill>
                  <a:schemeClr val="dk1"/>
                </a:solidFill>
                <a:latin typeface="Times New Roman"/>
                <a:ea typeface="Times New Roman"/>
                <a:cs typeface="Times New Roman"/>
                <a:sym typeface="Times New Roman"/>
              </a:rPr>
              <a:t> and Fekete-Farkas (2020) found that consumers' environmental concerns, green perceived benefits, green awareness of price, green willingness to purchase, and future estimation of green marketing had a strong positive influence on consumers' green purchase decisions.</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 Climate Change Action Inventory (CCAI; Barchard et al., 2022) measures how often individuals take actions that can reduce climate change. Our study focused on the Climate Friendly Purchasing Choices Domain, which measures how often individuals take actions like choosing products with less packaging and reusing items rather than buying new.</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We conducted  an exploratory factor analysis of the Climate Friendly Purchasing Choices Domain to helped us examine the factor structure of the domain and to further develop the scale for future researchers.</a:t>
            </a:r>
            <a:endParaRPr sz="30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2800" b="1" dirty="0">
              <a:solidFill>
                <a:schemeClr val="dk1"/>
              </a:solidFill>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500 </a:t>
            </a:r>
            <a:r>
              <a:rPr lang="en-US" sz="3000" dirty="0" err="1">
                <a:solidFill>
                  <a:schemeClr val="dk1"/>
                </a:solidFill>
                <a:latin typeface="Times New Roman"/>
                <a:ea typeface="Times New Roman"/>
                <a:cs typeface="Times New Roman"/>
                <a:sym typeface="Times New Roman"/>
              </a:rPr>
              <a:t>Mturk</a:t>
            </a:r>
            <a:r>
              <a:rPr lang="en-US" sz="3000" dirty="0">
                <a:solidFill>
                  <a:schemeClr val="dk1"/>
                </a:solidFill>
                <a:latin typeface="Times New Roman"/>
                <a:ea typeface="Times New Roman"/>
                <a:cs typeface="Times New Roman"/>
                <a:sym typeface="Times New Roman"/>
              </a:rPr>
              <a:t> workers were recruited as research participants from among </a:t>
            </a:r>
            <a:r>
              <a:rPr lang="en-US" sz="3000" dirty="0" err="1">
                <a:solidFill>
                  <a:schemeClr val="dk1"/>
                </a:solidFill>
                <a:latin typeface="Times New Roman"/>
                <a:ea typeface="Times New Roman"/>
                <a:cs typeface="Times New Roman"/>
                <a:sym typeface="Times New Roman"/>
              </a:rPr>
              <a:t>CloudResearch’s</a:t>
            </a:r>
            <a:r>
              <a:rPr lang="en-US" sz="3000" dirty="0">
                <a:solidFill>
                  <a:schemeClr val="dk1"/>
                </a:solidFill>
                <a:latin typeface="Times New Roman"/>
                <a:ea typeface="Times New Roman"/>
                <a:cs typeface="Times New Roman"/>
                <a:sym typeface="Times New Roman"/>
              </a:rPr>
              <a:t> Approved Participants. After filtering out 15 climate change deniers and 24 multivariate outliers, 461 participants remained, between the ages of 19 and 76 (</a:t>
            </a:r>
            <a:r>
              <a:rPr lang="en-US" sz="3000" i="1" dirty="0">
                <a:solidFill>
                  <a:schemeClr val="dk1"/>
                </a:solidFill>
                <a:latin typeface="Times New Roman"/>
                <a:ea typeface="Times New Roman"/>
                <a:cs typeface="Times New Roman"/>
                <a:sym typeface="Times New Roman"/>
              </a:rPr>
              <a:t>M</a:t>
            </a:r>
            <a:r>
              <a:rPr lang="en-US" sz="3000" dirty="0">
                <a:solidFill>
                  <a:schemeClr val="dk1"/>
                </a:solidFill>
                <a:latin typeface="Times New Roman"/>
                <a:ea typeface="Times New Roman"/>
                <a:cs typeface="Times New Roman"/>
                <a:sym typeface="Times New Roman"/>
              </a:rPr>
              <a:t> = 39.61, </a:t>
            </a:r>
            <a:r>
              <a:rPr lang="en-US" sz="3000" i="1" dirty="0">
                <a:solidFill>
                  <a:schemeClr val="dk1"/>
                </a:solidFill>
                <a:latin typeface="Times New Roman"/>
                <a:ea typeface="Times New Roman"/>
                <a:cs typeface="Times New Roman"/>
                <a:sym typeface="Times New Roman"/>
              </a:rPr>
              <a:t>SD</a:t>
            </a:r>
            <a:r>
              <a:rPr lang="en-US" sz="3000" dirty="0">
                <a:solidFill>
                  <a:schemeClr val="dk1"/>
                </a:solidFill>
                <a:latin typeface="Times New Roman"/>
                <a:ea typeface="Times New Roman"/>
                <a:cs typeface="Times New Roman"/>
                <a:sym typeface="Times New Roman"/>
              </a:rPr>
              <a:t> = 11.86).</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The Climate Friendly Purchasing Choices Domain measures how often participant’s take climate change actions using 14 items on a nine-point frequency scale with response options ranging from 1 (</a:t>
            </a:r>
            <a:r>
              <a:rPr lang="en-US" sz="3000" i="1" dirty="0">
                <a:solidFill>
                  <a:schemeClr val="dk1"/>
                </a:solidFill>
                <a:latin typeface="Times New Roman"/>
                <a:ea typeface="Times New Roman"/>
                <a:cs typeface="Times New Roman"/>
                <a:sym typeface="Times New Roman"/>
              </a:rPr>
              <a:t>less than once a year</a:t>
            </a:r>
            <a:r>
              <a:rPr lang="en-US" sz="3000" dirty="0">
                <a:solidFill>
                  <a:schemeClr val="dk1"/>
                </a:solidFill>
                <a:latin typeface="Times New Roman"/>
                <a:ea typeface="Times New Roman"/>
                <a:cs typeface="Times New Roman"/>
                <a:sym typeface="Times New Roman"/>
              </a:rPr>
              <a:t>) to 9 (</a:t>
            </a:r>
            <a:r>
              <a:rPr lang="en-US" sz="3000" i="1" dirty="0">
                <a:solidFill>
                  <a:schemeClr val="dk1"/>
                </a:solidFill>
                <a:latin typeface="Times New Roman"/>
                <a:ea typeface="Times New Roman"/>
                <a:cs typeface="Times New Roman"/>
                <a:sym typeface="Times New Roman"/>
              </a:rPr>
              <a:t>at least 14 times a week</a:t>
            </a:r>
            <a:r>
              <a:rPr lang="en-US" sz="3000" dirty="0">
                <a:solidFill>
                  <a:schemeClr val="dk1"/>
                </a:solidFill>
                <a:latin typeface="Times New Roman"/>
                <a:ea typeface="Times New Roman"/>
                <a:cs typeface="Times New Roman"/>
                <a:sym typeface="Times New Roman"/>
              </a:rPr>
              <a:t>).</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All participants completed the Climate Change Action Inventory and demographic questions online.</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We determined the number of factors based upon the scree test, parallel analysis, and minimum average partial test. </a:t>
            </a:r>
            <a:endParaRPr sz="3000" dirty="0">
              <a:solidFill>
                <a:schemeClr val="dk1"/>
              </a:solidFill>
              <a:latin typeface="Times New Roman"/>
              <a:ea typeface="Times New Roman"/>
              <a:cs typeface="Times New Roman"/>
              <a:sym typeface="Times New Roman"/>
            </a:endParaRPr>
          </a:p>
          <a:p>
            <a:pPr marL="457200" lvl="0" indent="-419100" algn="l" rtl="0">
              <a:lnSpc>
                <a:spcPct val="150000"/>
              </a:lnSpc>
              <a:spcBef>
                <a:spcPts val="0"/>
              </a:spcBef>
              <a:spcAft>
                <a:spcPts val="0"/>
              </a:spcAft>
              <a:buClr>
                <a:schemeClr val="dk1"/>
              </a:buClr>
              <a:buSzPts val="3000"/>
              <a:buFont typeface="Times New Roman"/>
              <a:buChar char="●"/>
            </a:pPr>
            <a:r>
              <a:rPr lang="en-US" sz="3000" dirty="0">
                <a:solidFill>
                  <a:schemeClr val="dk1"/>
                </a:solidFill>
                <a:latin typeface="Times New Roman"/>
                <a:ea typeface="Times New Roman"/>
                <a:cs typeface="Times New Roman"/>
                <a:sym typeface="Times New Roman"/>
              </a:rPr>
              <a:t>We tried six rotations (both orthogonal and oblique) and selected the one that came closest to the ideal of simple structure using the criteria of number of complex items, hyperplanar count, and correlation among the factors. We selected the three-factor solution with a direct </a:t>
            </a:r>
            <a:r>
              <a:rPr lang="en-US" sz="3000" dirty="0" err="1">
                <a:solidFill>
                  <a:schemeClr val="dk1"/>
                </a:solidFill>
                <a:latin typeface="Times New Roman"/>
                <a:ea typeface="Times New Roman"/>
                <a:cs typeface="Times New Roman"/>
                <a:sym typeface="Times New Roman"/>
              </a:rPr>
              <a:t>oblimin</a:t>
            </a:r>
            <a:r>
              <a:rPr lang="en-US" sz="3000" dirty="0">
                <a:solidFill>
                  <a:schemeClr val="dk1"/>
                </a:solidFill>
                <a:latin typeface="Times New Roman"/>
                <a:ea typeface="Times New Roman"/>
                <a:cs typeface="Times New Roman"/>
                <a:sym typeface="Times New Roman"/>
              </a:rPr>
              <a:t> rotation. </a:t>
            </a:r>
            <a:endParaRPr sz="3000" dirty="0">
              <a:solidFill>
                <a:schemeClr val="dk1"/>
              </a:solidFill>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24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8800"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400"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86" name="Google Shape;86;p1"/>
          <p:cNvSpPr txBox="1"/>
          <p:nvPr/>
        </p:nvSpPr>
        <p:spPr>
          <a:xfrm>
            <a:off x="13470450" y="5775899"/>
            <a:ext cx="17002800" cy="12680354"/>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Clr>
                <a:schemeClr val="dk1"/>
              </a:buClr>
              <a:buSzPts val="2400"/>
              <a:buFont typeface="Arial"/>
              <a:buNone/>
            </a:pPr>
            <a:r>
              <a:rPr lang="en-US" sz="16000" b="1" dirty="0">
                <a:latin typeface="Times New Roman"/>
                <a:ea typeface="Times New Roman"/>
                <a:cs typeface="Times New Roman"/>
                <a:sym typeface="Times New Roman"/>
              </a:rPr>
              <a:t>Three factors underlie climate-friendly purchasing choices.</a:t>
            </a:r>
            <a:endParaRPr sz="16000" b="1"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87" name="Google Shape;87;p1"/>
          <p:cNvSpPr txBox="1"/>
          <p:nvPr/>
        </p:nvSpPr>
        <p:spPr>
          <a:xfrm>
            <a:off x="31975372" y="15446370"/>
            <a:ext cx="9726900" cy="1200600"/>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400"/>
              <a:buFont typeface="Arial"/>
              <a:buNone/>
            </a:pPr>
            <a:r>
              <a:rPr lang="en-US" sz="2400" b="1" i="0" u="none" strike="noStrike" cap="none" dirty="0">
                <a:solidFill>
                  <a:srgbClr val="000000"/>
                </a:solidFill>
                <a:latin typeface="Times New Roman"/>
                <a:ea typeface="Times New Roman"/>
                <a:cs typeface="Times New Roman"/>
                <a:sym typeface="Times New Roman"/>
              </a:rPr>
              <a:t>Table 1</a:t>
            </a:r>
            <a:endParaRPr sz="2400" i="0" u="none" strike="noStrike" cap="none" dirty="0">
              <a:solidFill>
                <a:schemeClr val="dk1"/>
              </a:solidFill>
              <a:latin typeface="Times New Roman"/>
              <a:ea typeface="Times New Roman"/>
              <a:cs typeface="Times New Roman"/>
              <a:sym typeface="Times New Roman"/>
            </a:endParaRPr>
          </a:p>
          <a:p>
            <a:pPr marL="0" marR="0" lvl="0" indent="0" algn="l" rtl="0">
              <a:lnSpc>
                <a:spcPct val="200000"/>
              </a:lnSpc>
              <a:spcBef>
                <a:spcPts val="0"/>
              </a:spcBef>
              <a:spcAft>
                <a:spcPts val="0"/>
              </a:spcAft>
              <a:buClr>
                <a:srgbClr val="000000"/>
              </a:buClr>
              <a:buSzPts val="2400"/>
              <a:buFont typeface="Arial"/>
              <a:buNone/>
            </a:pPr>
            <a:r>
              <a:rPr lang="en-US" sz="2400" i="1" dirty="0">
                <a:solidFill>
                  <a:schemeClr val="dk1"/>
                </a:solidFill>
                <a:latin typeface="Times New Roman"/>
                <a:ea typeface="Times New Roman"/>
                <a:cs typeface="Times New Roman"/>
                <a:sym typeface="Times New Roman"/>
              </a:rPr>
              <a:t>Factor Analysis of the Climate-Friendly Purchasing Choices Domain</a:t>
            </a:r>
            <a:endParaRPr sz="1800" b="0" i="0" u="none" strike="noStrike" cap="none" dirty="0">
              <a:solidFill>
                <a:schemeClr val="dk1"/>
              </a:solidFill>
              <a:latin typeface="Calibri"/>
              <a:ea typeface="Calibri"/>
              <a:cs typeface="Calibri"/>
              <a:sym typeface="Calibri"/>
            </a:endParaRPr>
          </a:p>
        </p:txBody>
      </p:sp>
      <p:sp>
        <p:nvSpPr>
          <p:cNvPr id="88" name="Google Shape;88;p1"/>
          <p:cNvSpPr txBox="1"/>
          <p:nvPr/>
        </p:nvSpPr>
        <p:spPr>
          <a:xfrm>
            <a:off x="31975372" y="28799309"/>
            <a:ext cx="9726900" cy="3046948"/>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1800"/>
              <a:buFont typeface="Arial"/>
              <a:buNone/>
            </a:pPr>
            <a:r>
              <a:rPr lang="en-US" sz="2400" b="0" i="1" u="none" strike="noStrike" cap="none" dirty="0">
                <a:solidFill>
                  <a:schemeClr val="dk1"/>
                </a:solidFill>
                <a:latin typeface="Times New Roman"/>
                <a:ea typeface="Times New Roman"/>
                <a:cs typeface="Times New Roman"/>
                <a:sym typeface="Times New Roman"/>
              </a:rPr>
              <a:t>Note. </a:t>
            </a:r>
            <a:r>
              <a:rPr lang="en-US" sz="2400" dirty="0">
                <a:solidFill>
                  <a:schemeClr val="dk1"/>
                </a:solidFill>
                <a:latin typeface="Times New Roman"/>
                <a:ea typeface="Times New Roman"/>
                <a:cs typeface="Times New Roman"/>
                <a:sym typeface="Times New Roman"/>
              </a:rPr>
              <a:t>Salient factor pattern matrix coefficients are in boldface. No items were reverse-scored for this analysis. Factor 1 = Purchasing Eco-Friendly Products. Factor 2 = Indirectly Reducing Purchasing Impacts. Factor 3 = Utilizing Secondhand Items. </a:t>
            </a:r>
            <a:r>
              <a:rPr lang="en-US" sz="2400" i="1" u="none" strike="noStrike" cap="none" dirty="0">
                <a:solidFill>
                  <a:schemeClr val="dk1"/>
                </a:solidFill>
                <a:latin typeface="Times New Roman"/>
                <a:ea typeface="Times New Roman"/>
                <a:cs typeface="Times New Roman"/>
                <a:sym typeface="Times New Roman"/>
              </a:rPr>
              <a:t> </a:t>
            </a:r>
            <a:endParaRPr sz="2500" i="0" u="none" strike="noStrike" cap="none" dirty="0">
              <a:solidFill>
                <a:schemeClr val="dk1"/>
              </a:solidFill>
              <a:latin typeface="Times New Roman"/>
              <a:ea typeface="Times New Roman"/>
              <a:cs typeface="Times New Roman"/>
              <a:sym typeface="Times New Roman"/>
            </a:endParaRPr>
          </a:p>
        </p:txBody>
      </p:sp>
      <p:pic>
        <p:nvPicPr>
          <p:cNvPr id="89" name="Google Shape;89;p1" descr="Official Logo | University Identity | University of Nevada, Las Vegas"/>
          <p:cNvPicPr preferRelativeResize="0"/>
          <p:nvPr/>
        </p:nvPicPr>
        <p:blipFill rotWithShape="1">
          <a:blip r:embed="rId3">
            <a:alphaModFix/>
          </a:blip>
          <a:srcRect/>
          <a:stretch/>
        </p:blipFill>
        <p:spPr>
          <a:xfrm>
            <a:off x="4997334" y="413032"/>
            <a:ext cx="3129280" cy="870965"/>
          </a:xfrm>
          <a:prstGeom prst="rect">
            <a:avLst/>
          </a:prstGeom>
          <a:noFill/>
          <a:ln>
            <a:noFill/>
          </a:ln>
        </p:spPr>
      </p:pic>
      <p:sp>
        <p:nvSpPr>
          <p:cNvPr id="90" name="Google Shape;90;p1"/>
          <p:cNvSpPr txBox="1"/>
          <p:nvPr/>
        </p:nvSpPr>
        <p:spPr>
          <a:xfrm>
            <a:off x="552074" y="4913998"/>
            <a:ext cx="12019800" cy="861900"/>
          </a:xfrm>
          <a:prstGeom prst="rect">
            <a:avLst/>
          </a:prstGeom>
          <a:solidFill>
            <a:srgbClr val="D9EAD3"/>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0"/>
              <a:buFont typeface="Times New Roman"/>
              <a:buNone/>
            </a:pPr>
            <a:r>
              <a:rPr lang="en-US" sz="5000" b="1" i="0" u="none" strike="noStrike" cap="none">
                <a:solidFill>
                  <a:srgbClr val="000000"/>
                </a:solidFill>
                <a:latin typeface="Times New Roman"/>
                <a:ea typeface="Times New Roman"/>
                <a:cs typeface="Times New Roman"/>
                <a:sym typeface="Times New Roman"/>
              </a:rPr>
              <a:t>Introduction</a:t>
            </a:r>
            <a:endParaRPr sz="5000" b="1" i="0" u="none" strike="noStrike" cap="none">
              <a:solidFill>
                <a:srgbClr val="000000"/>
              </a:solidFill>
              <a:latin typeface="Times New Roman"/>
              <a:ea typeface="Times New Roman"/>
              <a:cs typeface="Times New Roman"/>
              <a:sym typeface="Times New Roman"/>
            </a:endParaRPr>
          </a:p>
        </p:txBody>
      </p:sp>
      <p:sp>
        <p:nvSpPr>
          <p:cNvPr id="91" name="Google Shape;91;p1"/>
          <p:cNvSpPr txBox="1"/>
          <p:nvPr/>
        </p:nvSpPr>
        <p:spPr>
          <a:xfrm>
            <a:off x="681225" y="17853400"/>
            <a:ext cx="11761500" cy="954300"/>
          </a:xfrm>
          <a:prstGeom prst="rect">
            <a:avLst/>
          </a:prstGeom>
          <a:solidFill>
            <a:srgbClr val="D9EAD3"/>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5000" b="1">
                <a:latin typeface="Times New Roman"/>
                <a:ea typeface="Times New Roman"/>
                <a:cs typeface="Times New Roman"/>
                <a:sym typeface="Times New Roman"/>
              </a:rPr>
              <a:t>Method</a:t>
            </a:r>
            <a:endParaRPr sz="5000" b="1">
              <a:latin typeface="Times New Roman"/>
              <a:ea typeface="Times New Roman"/>
              <a:cs typeface="Times New Roman"/>
              <a:sym typeface="Times New Roman"/>
            </a:endParaRPr>
          </a:p>
        </p:txBody>
      </p:sp>
      <p:sp>
        <p:nvSpPr>
          <p:cNvPr id="92" name="Google Shape;92;p1"/>
          <p:cNvSpPr txBox="1"/>
          <p:nvPr/>
        </p:nvSpPr>
        <p:spPr>
          <a:xfrm>
            <a:off x="31371850" y="586225"/>
            <a:ext cx="12019800" cy="954300"/>
          </a:xfrm>
          <a:prstGeom prst="rect">
            <a:avLst/>
          </a:prstGeom>
          <a:solidFill>
            <a:srgbClr val="D9EAD3"/>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5000" b="1">
                <a:latin typeface="Times New Roman"/>
                <a:ea typeface="Times New Roman"/>
                <a:cs typeface="Times New Roman"/>
                <a:sym typeface="Times New Roman"/>
              </a:rPr>
              <a:t>Results</a:t>
            </a:r>
            <a:endParaRPr sz="5000" b="1">
              <a:latin typeface="Times New Roman"/>
              <a:ea typeface="Times New Roman"/>
              <a:cs typeface="Times New Roman"/>
              <a:sym typeface="Times New Roman"/>
            </a:endParaRPr>
          </a:p>
        </p:txBody>
      </p:sp>
      <p:sp>
        <p:nvSpPr>
          <p:cNvPr id="93" name="Google Shape;93;p1"/>
          <p:cNvSpPr txBox="1"/>
          <p:nvPr/>
        </p:nvSpPr>
        <p:spPr>
          <a:xfrm>
            <a:off x="31371850" y="6781925"/>
            <a:ext cx="12019800" cy="954300"/>
          </a:xfrm>
          <a:prstGeom prst="rect">
            <a:avLst/>
          </a:prstGeom>
          <a:solidFill>
            <a:srgbClr val="D9EAD3"/>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5000" b="1">
                <a:latin typeface="Times New Roman"/>
                <a:ea typeface="Times New Roman"/>
                <a:cs typeface="Times New Roman"/>
                <a:sym typeface="Times New Roman"/>
              </a:rPr>
              <a:t>Discussion</a:t>
            </a:r>
            <a:endParaRPr sz="5000" b="1">
              <a:latin typeface="Times New Roman"/>
              <a:ea typeface="Times New Roman"/>
              <a:cs typeface="Times New Roman"/>
              <a:sym typeface="Times New Roman"/>
            </a:endParaRPr>
          </a:p>
        </p:txBody>
      </p:sp>
      <p:pic>
        <p:nvPicPr>
          <p:cNvPr id="94" name="Google Shape;94;p1"/>
          <p:cNvPicPr preferRelativeResize="0"/>
          <p:nvPr/>
        </p:nvPicPr>
        <p:blipFill>
          <a:blip r:embed="rId4">
            <a:alphaModFix/>
          </a:blip>
          <a:stretch>
            <a:fillRect/>
          </a:stretch>
        </p:blipFill>
        <p:spPr>
          <a:xfrm>
            <a:off x="31975372" y="16877201"/>
            <a:ext cx="10001499" cy="1235227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625</Words>
  <Application>Microsoft Macintosh PowerPoint</Application>
  <PresentationFormat>Custom</PresentationFormat>
  <Paragraphs>102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Eden Thiess</dc:creator>
  <cp:lastModifiedBy>Susan Gutierrez</cp:lastModifiedBy>
  <cp:revision>2</cp:revision>
  <dcterms:created xsi:type="dcterms:W3CDTF">2022-03-22T21:22:45Z</dcterms:created>
  <dcterms:modified xsi:type="dcterms:W3CDTF">2022-11-29T22:19:01Z</dcterms:modified>
</cp:coreProperties>
</file>