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78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098aa9d0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098aa9d0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31725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450" tIns="17450" rIns="17450" bIns="1745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6275800" y="0"/>
            <a:ext cx="2868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450" tIns="17450" rIns="17450" bIns="17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r>
              <a:rPr lang="en" sz="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\</a:t>
            </a: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500" i="1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500" i="1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Note:</a:t>
            </a:r>
            <a:r>
              <a:rPr lang="en" sz="500" i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Significant codes are a series of stars or a decimal point if the variables are statistically significant. Asterisk is used to indicate the significance of P- value.</a:t>
            </a:r>
            <a:endParaRPr sz="5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172500" y="1901031"/>
            <a:ext cx="3103500" cy="19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50" tIns="17450" rIns="17450" bIns="1745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hope and anxiety predict climate change action</a:t>
            </a:r>
            <a:endParaRPr sz="2000" b="1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6303" y="300023"/>
            <a:ext cx="1730501" cy="50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0" y="25"/>
            <a:ext cx="31725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450" tIns="17450" rIns="17450" bIns="1745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dirty="0">
                <a:latin typeface="Merriweather"/>
                <a:ea typeface="Merriweather"/>
                <a:cs typeface="Merriweather"/>
                <a:sym typeface="Merriweather"/>
              </a:rPr>
              <a:t>Understanding the Relationship Between Climate Change Anxiety, Hope, and Action: A Moderation Analysis</a:t>
            </a:r>
            <a:endParaRPr sz="900" b="1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" sz="5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 Jin Qian,</a:t>
            </a:r>
            <a:r>
              <a:rPr lang="en" sz="500" dirty="0">
                <a:latin typeface="Merriweather"/>
                <a:ea typeface="Merriweather"/>
                <a:cs typeface="Merriweather"/>
                <a:sym typeface="Merriweather"/>
              </a:rPr>
              <a:t> Daniela Alvarez</a:t>
            </a:r>
            <a:r>
              <a:rPr lang="en" sz="5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, Ishrat Zaman, Yuhan Bi, &amp; Kimberly A. Barchard</a:t>
            </a:r>
            <a:endParaRPr sz="5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" sz="5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University of Nevada, Las Vegas</a:t>
            </a:r>
            <a:endParaRPr sz="5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Introduction</a:t>
            </a:r>
            <a:endParaRPr sz="900" b="1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affects all species on Earth, and immediate action is required to mitigate these negative effects.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anxiety: the presence of constant worry, future-oriented apprehension, and functional impairments due to climate change. 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action: any action that can potentially reduce climate change. 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hope: one’s belief in their ability to ameliorate the negative effects of climate change.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Moderator: a third variable that affects the strength or the direction of the relationship between two other variables by interacting with them.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Purpose of this study: to explore whether climate change anxiety moderates the relationship between hope and action.</a:t>
            </a:r>
          </a:p>
          <a:p>
            <a:pPr marL="8890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Method</a:t>
            </a:r>
            <a:endParaRPr sz="900" b="1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●"/>
            </a:pP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All 500 participants were recruited from Amazon’s Mechanical Turk (MTurk) in the United States. To increase the quality of our data, these participants were recruited from among CloudResearch’s Approved Participants.</a:t>
            </a:r>
            <a:endParaRPr sz="6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●"/>
            </a:pP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15 climate change deniers </a:t>
            </a:r>
            <a:r>
              <a:rPr lang="en-US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were filtered out, because we are interested in reactions to beliefs in climate change.</a:t>
            </a:r>
            <a:endParaRPr lang="en" sz="6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●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11 </a:t>
            </a:r>
            <a:r>
              <a:rPr lang="en-US" sz="600" dirty="0">
                <a:latin typeface="Merriweather"/>
                <a:ea typeface="Merriweather"/>
                <a:cs typeface="Merriweather"/>
                <a:sym typeface="Merriweather"/>
              </a:rPr>
              <a:t>m</a:t>
            </a: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Multivariate outliers were </a:t>
            </a:r>
            <a:r>
              <a:rPr lang="en-US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filtered out so that these participants did not have an undue effect on the results.</a:t>
            </a: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●"/>
            </a:pP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After the data filtering, we were left with 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474</a:t>
            </a: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 participants</a:t>
            </a:r>
            <a:endParaRPr sz="6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197 </a:t>
            </a: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female, 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275</a:t>
            </a: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 male, and 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2</a:t>
            </a: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 non-binary. </a:t>
            </a:r>
            <a:endParaRPr sz="6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○"/>
            </a:pPr>
            <a:r>
              <a:rPr lang="en" sz="600" b="0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Age ranged between 19 and 79 years old 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(M = 39.72, SD = 11.86)</a:t>
            </a:r>
            <a:endParaRPr sz="600" b="0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392 participants identified as Caucasian/White, 40 as African American/Black, 25 as Asian, 4 as Native American, 1 as Native Hawaiian/Other Pacific Islander, and 2 as other.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○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Three questionnaires are involved in the current research: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6700" lvl="2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■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Hope Scale (CCHS): 11-item questionnaire developed to measure hopefulness in the face of climate change.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6700" lvl="2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■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Anxiety Scale (CCAS): 13-item questionnaire measuring cognitive-emotional and functional impairment due to climate change.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6700" lvl="2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■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Action Inventory (CCAI): 77 items divided into eight domains, measuring how often individuals take actions that can reduce climate change.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○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scores of the scales were zero-centered and we created a linear regression model in R to test for the significances of climate change anxiety, climate change hope, and the interaction term between climate change hope and anxiety.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275825" y="25"/>
            <a:ext cx="2868300" cy="337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450" tIns="17450" rIns="17450" bIns="17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r>
              <a:rPr lang="en" sz="900" b="1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Results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lvl="0" indent="-88900">
              <a:lnSpc>
                <a:spcPct val="115000"/>
              </a:lnSpc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-US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</a:t>
            </a: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limate change hope (β = .28, t(470) = 7.28 </a:t>
            </a:r>
            <a:r>
              <a:rPr lang="en" sz="600" i="1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  p </a:t>
            </a: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&lt; .001) and anxiety (β = 1.17, t(470) = 17.92, p &lt; .001) each predicted action, but they did not interact (β = .06, </a:t>
            </a:r>
            <a:r>
              <a:rPr lang="en" sz="600" i="1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</a:t>
            </a: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(470) = .82 , p = .415). 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●"/>
            </a:pPr>
            <a:r>
              <a:rPr lang="en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This indicates that anxiety does not moderate the relationship between climate change hope and action.  On the other hand, hope has a small effect on action and anxiety has a large effect. </a:t>
            </a: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i="0" u="none" strike="noStrike" cap="none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Discussion</a:t>
            </a:r>
            <a:endParaRPr sz="900" b="1" i="0" u="none" strike="noStrike" cap="none"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●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Implications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○"/>
            </a:pPr>
            <a:r>
              <a:rPr lang="en-US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People who are more hopeful take more action: They know they can make a difference.</a:t>
            </a:r>
          </a:p>
          <a:p>
            <a:pPr marL="17780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○"/>
            </a:pPr>
            <a:r>
              <a:rPr lang="en-US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People who are more anxious take more action: They know urgent action is needed.</a:t>
            </a:r>
          </a:p>
          <a:p>
            <a:pPr marL="17780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Merriweather"/>
              <a:buChar char="○"/>
            </a:pPr>
            <a:r>
              <a:rPr lang="en-US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Perhaps increasing hope and </a:t>
            </a:r>
            <a:r>
              <a:rPr lang="en-US" sz="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anxiety increase </a:t>
            </a:r>
            <a:r>
              <a:rPr lang="en-US" sz="6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climate change action.</a:t>
            </a: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●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Limitations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-US" sz="600" dirty="0">
                <a:latin typeface="Merriweather"/>
                <a:ea typeface="Merriweather"/>
                <a:cs typeface="Merriweather"/>
                <a:sym typeface="Merriweather"/>
              </a:rPr>
              <a:t>Correlational design does not allow causal claims.</a:t>
            </a: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Lack of racial diversity among participants.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Lack of adolescent participants.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88900" marR="0" lvl="0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●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Future Research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-US" sz="600" dirty="0">
                <a:latin typeface="Merriweather"/>
                <a:ea typeface="Merriweather"/>
                <a:cs typeface="Merriweather"/>
                <a:sym typeface="Merriweather"/>
              </a:rPr>
              <a:t>Future research can use randomized controlled experiments to determine if hope and anxiety cause action.</a:t>
            </a: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Future research can investigate </a:t>
            </a:r>
            <a:r>
              <a:rPr lang="en-US" sz="600" dirty="0">
                <a:latin typeface="Merriweather"/>
                <a:ea typeface="Merriweather"/>
                <a:cs typeface="Merriweather"/>
                <a:sym typeface="Merriweather"/>
              </a:rPr>
              <a:t>the relationship between climate change hope, anxiety, and action in younger people and in people from other countries or ethnic groups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.</a:t>
            </a:r>
            <a:endParaRPr sz="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177800" marR="0" lvl="1" indent="-88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Font typeface="Merriweather"/>
              <a:buChar char="○"/>
            </a:pP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They can also conduct research that examines the role of </a:t>
            </a:r>
            <a:r>
              <a:rPr lang="en-US" sz="600" dirty="0">
                <a:latin typeface="Merriweather"/>
                <a:ea typeface="Merriweather"/>
                <a:cs typeface="Merriweather"/>
                <a:sym typeface="Merriweather"/>
              </a:rPr>
              <a:t>hope and </a:t>
            </a:r>
            <a:r>
              <a:rPr lang="en" sz="600" dirty="0">
                <a:latin typeface="Merriweather"/>
                <a:ea typeface="Merriweather"/>
                <a:cs typeface="Merriweather"/>
                <a:sym typeface="Merriweather"/>
              </a:rPr>
              <a:t>anxiety in climate change action in specific contexts, such as vulnerable communities, policymakers, and climate change activists. </a:t>
            </a:r>
            <a:endParaRPr sz="5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" sz="500" b="1" dirty="0">
                <a:latin typeface="Merriweather"/>
                <a:ea typeface="Merriweather"/>
                <a:cs typeface="Merriweather"/>
                <a:sym typeface="Merriweather"/>
              </a:rPr>
              <a:t>Figure 1</a:t>
            </a:r>
            <a:endParaRPr sz="5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i="1" dirty="0">
                <a:latin typeface="Merriweather"/>
                <a:ea typeface="Merriweather"/>
                <a:cs typeface="Merriweather"/>
                <a:sym typeface="Merriweather"/>
              </a:rPr>
              <a:t>Investigating Whether </a:t>
            </a:r>
            <a:r>
              <a:rPr lang="en" sz="500" i="1" dirty="0">
                <a:latin typeface="Merriweather"/>
                <a:ea typeface="Merriweather"/>
                <a:cs typeface="Merriweather"/>
                <a:sym typeface="Merriweather"/>
              </a:rPr>
              <a:t>Climate Change Anxiety Moderat</a:t>
            </a:r>
            <a:r>
              <a:rPr lang="en-US" sz="500" i="1" dirty="0">
                <a:latin typeface="Merriweather"/>
                <a:ea typeface="Merriweather"/>
                <a:cs typeface="Merriweather"/>
                <a:sym typeface="Merriweather"/>
              </a:rPr>
              <a:t>es</a:t>
            </a:r>
            <a:r>
              <a:rPr lang="en" sz="500" i="1" dirty="0">
                <a:latin typeface="Merriweather"/>
                <a:ea typeface="Merriweather"/>
                <a:cs typeface="Merriweather"/>
                <a:sym typeface="Merriweather"/>
              </a:rPr>
              <a:t> the Relationship Between Climate</a:t>
            </a:r>
            <a:r>
              <a:rPr lang="en-US" sz="500" i="1" dirty="0">
                <a:latin typeface="Merriweather"/>
                <a:ea typeface="Merriweather"/>
                <a:cs typeface="Merriweather"/>
                <a:sym typeface="Merriweather"/>
              </a:rPr>
              <a:t>Change</a:t>
            </a:r>
            <a:r>
              <a:rPr lang="en" sz="500" i="1" dirty="0">
                <a:latin typeface="Merriweather"/>
                <a:ea typeface="Merriweather"/>
                <a:cs typeface="Merriweather"/>
                <a:sym typeface="Merriweather"/>
              </a:rPr>
              <a:t> Hope and Action</a:t>
            </a:r>
            <a:endParaRPr sz="500" i="1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15222" t="24998" r="11699" b="4919"/>
          <a:stretch/>
        </p:blipFill>
        <p:spPr>
          <a:xfrm>
            <a:off x="6383650" y="3509775"/>
            <a:ext cx="2657475" cy="138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731</Words>
  <Application>Microsoft Office PowerPoint</Application>
  <PresentationFormat>On-screen Show (16:9)</PresentationFormat>
  <Paragraphs>298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Merriweather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Barchard</dc:creator>
  <cp:lastModifiedBy>Kim Barchard</cp:lastModifiedBy>
  <cp:revision>4</cp:revision>
  <dcterms:modified xsi:type="dcterms:W3CDTF">2023-04-13T20:21:57Z</dcterms:modified>
</cp:coreProperties>
</file>